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4"/>
  </p:notesMasterIdLst>
  <p:handoutMasterIdLst>
    <p:handoutMasterId r:id="rId15"/>
  </p:handoutMasterIdLst>
  <p:sldIdLst>
    <p:sldId id="318" r:id="rId3"/>
    <p:sldId id="329" r:id="rId4"/>
    <p:sldId id="340" r:id="rId5"/>
    <p:sldId id="342" r:id="rId6"/>
    <p:sldId id="339" r:id="rId7"/>
    <p:sldId id="344" r:id="rId8"/>
    <p:sldId id="345" r:id="rId9"/>
    <p:sldId id="334" r:id="rId10"/>
    <p:sldId id="335" r:id="rId11"/>
    <p:sldId id="341" r:id="rId12"/>
    <p:sldId id="346" r:id="rId13"/>
  </p:sldIdLst>
  <p:sldSz cx="12188825"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343" autoAdjust="0"/>
  </p:normalViewPr>
  <p:slideViewPr>
    <p:cSldViewPr showGuides="1">
      <p:cViewPr varScale="1">
        <p:scale>
          <a:sx n="65" d="100"/>
          <a:sy n="65" d="100"/>
        </p:scale>
        <p:origin x="420" y="78"/>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1560"/>
    </p:cViewPr>
  </p:outlineViewPr>
  <p:notesTextViewPr>
    <p:cViewPr>
      <p:scale>
        <a:sx n="1" d="1"/>
        <a:sy n="1" d="1"/>
      </p:scale>
      <p:origin x="0" y="0"/>
    </p:cViewPr>
  </p:notesTextViewPr>
  <p:notesViewPr>
    <p:cSldViewPr showGuides="1">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8/1/2017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8/1/2017</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Make planning fun</a:t>
            </a:r>
            <a:endParaRPr lang="en-US" sz="1100" kern="1200" dirty="0" smtClean="0">
              <a:solidFill>
                <a:schemeClr val="tx1"/>
              </a:solidFill>
              <a:effectLst/>
              <a:latin typeface="+mn-lt"/>
              <a:ea typeface="+mn-ea"/>
              <a:cs typeface="+mn-cs"/>
            </a:endParaRPr>
          </a:p>
          <a:p>
            <a:pPr lvl="2"/>
            <a:r>
              <a:rPr lang="en-US" sz="1200" i="1" kern="1200" dirty="0" smtClean="0">
                <a:solidFill>
                  <a:schemeClr val="tx1"/>
                </a:solidFill>
                <a:effectLst/>
                <a:latin typeface="+mn-lt"/>
                <a:ea typeface="+mn-ea"/>
                <a:cs typeface="+mn-cs"/>
              </a:rPr>
              <a:t>Get together over coffee or a glass or wine to do the planning.  Make it fun and interactive.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Involve the newest members of your chapter</a:t>
            </a:r>
            <a:endParaRPr lang="en-US" sz="1100" kern="1200" dirty="0" smtClean="0">
              <a:solidFill>
                <a:schemeClr val="tx1"/>
              </a:solidFill>
              <a:effectLst/>
              <a:latin typeface="+mn-lt"/>
              <a:ea typeface="+mn-ea"/>
              <a:cs typeface="+mn-cs"/>
            </a:endParaRPr>
          </a:p>
          <a:p>
            <a:pPr lvl="2"/>
            <a:r>
              <a:rPr lang="en-US" sz="1200" i="1" kern="1200" dirty="0" smtClean="0">
                <a:solidFill>
                  <a:schemeClr val="tx1"/>
                </a:solidFill>
                <a:effectLst/>
                <a:latin typeface="+mn-lt"/>
                <a:ea typeface="+mn-ea"/>
                <a:cs typeface="+mn-cs"/>
              </a:rPr>
              <a:t>Assign new members, easy but fun tasks to help them feel involved and connected to the greater purpose of your chapter.  Pair them with a long-time member.</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Incorporate social opportunities into your fundraisers</a:t>
            </a:r>
            <a:endParaRPr lang="en-US" sz="1100" kern="1200" dirty="0" smtClean="0">
              <a:solidFill>
                <a:schemeClr val="tx1"/>
              </a:solidFill>
              <a:effectLst/>
              <a:latin typeface="+mn-lt"/>
              <a:ea typeface="+mn-ea"/>
              <a:cs typeface="+mn-cs"/>
            </a:endParaRPr>
          </a:p>
          <a:p>
            <a:pPr lvl="2"/>
            <a:r>
              <a:rPr lang="en-US" sz="1200" i="1" kern="1200" dirty="0" smtClean="0">
                <a:solidFill>
                  <a:schemeClr val="tx1"/>
                </a:solidFill>
                <a:effectLst/>
                <a:latin typeface="+mn-lt"/>
                <a:ea typeface="+mn-ea"/>
                <a:cs typeface="+mn-cs"/>
              </a:rPr>
              <a:t>Make events family friendly or an opportunity to invite a friend who isn’t already a P.E.O.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Involve Family Members</a:t>
            </a:r>
            <a:endParaRPr lang="en-US" sz="1100" kern="1200" dirty="0" smtClean="0">
              <a:solidFill>
                <a:schemeClr val="tx1"/>
              </a:solidFill>
              <a:effectLst/>
              <a:latin typeface="+mn-lt"/>
              <a:ea typeface="+mn-ea"/>
              <a:cs typeface="+mn-cs"/>
            </a:endParaRPr>
          </a:p>
          <a:p>
            <a:pPr lvl="2"/>
            <a:r>
              <a:rPr lang="en-US" sz="1200" i="1" kern="1200" dirty="0" smtClean="0">
                <a:solidFill>
                  <a:schemeClr val="tx1"/>
                </a:solidFill>
                <a:effectLst/>
                <a:latin typeface="+mn-lt"/>
                <a:ea typeface="+mn-ea"/>
                <a:cs typeface="+mn-cs"/>
              </a:rPr>
              <a:t>Doing a Fashion Show or Auction?  Ask a BIL to be the MC or Auctioneer.   Ask children to man the ticket table.  Involving everyone makes it more fun.</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Make a Fundraiser part of your chapter tradition and celebrate this tradition</a:t>
            </a:r>
            <a:endParaRPr lang="en-US" sz="1100" kern="1200" dirty="0" smtClean="0">
              <a:solidFill>
                <a:schemeClr val="tx1"/>
              </a:solidFill>
              <a:effectLst/>
              <a:latin typeface="+mn-lt"/>
              <a:ea typeface="+mn-ea"/>
              <a:cs typeface="+mn-cs"/>
            </a:endParaRPr>
          </a:p>
          <a:p>
            <a:pPr lvl="2"/>
            <a:r>
              <a:rPr lang="en-US" sz="1200" i="1" kern="1200" dirty="0" smtClean="0">
                <a:solidFill>
                  <a:schemeClr val="tx1"/>
                </a:solidFill>
                <a:effectLst/>
                <a:latin typeface="+mn-lt"/>
                <a:ea typeface="+mn-ea"/>
                <a:cs typeface="+mn-cs"/>
              </a:rPr>
              <a:t>Volunteer every year for the Arts Festival and set up a time at the end of running the booth that everyone gathers for the closing ceremonies or has a picnic together to celebrate.</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2522563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520825" y="4898572"/>
            <a:ext cx="5945187" cy="1270453"/>
          </a:xfrm>
        </p:spPr>
        <p:txBody>
          <a:bodyPr>
            <a:noAutofit/>
          </a:bodyPr>
          <a:lstStyle>
            <a:lvl1pPr marL="0" indent="0" algn="l">
              <a:spcBef>
                <a:spcPts val="0"/>
              </a:spcBef>
              <a:buNone/>
              <a:defRPr sz="280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cxnSp>
        <p:nvCxnSpPr>
          <p:cNvPr id="6" name="Straight Connector 5"/>
          <p:cNvCxnSpPr/>
          <p:nvPr/>
        </p:nvCxnSpPr>
        <p:spPr>
          <a:xfrm>
            <a:off x="1658936" y="4782971"/>
            <a:ext cx="56546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8/1/2017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8/1/2017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8/1/2017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8/1/2017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p>
            <a:r>
              <a:rPr lang="en-US" smtClean="0"/>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8/1/2017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8/1/2017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8/1/2017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8/1/2017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8/1/2017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4414" y="0"/>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0" name="Straight Connector 9"/>
          <p:cNvCxnSpPr/>
          <p:nvPr/>
        </p:nvCxnSpPr>
        <p:spPr>
          <a:xfrm>
            <a:off x="1658936" y="2743200"/>
            <a:ext cx="3902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000">
                <a:solidFill>
                  <a:schemeClr val="tx1"/>
                </a:solidFill>
              </a:defRPr>
            </a:lvl1pPr>
          </a:lstStyle>
          <a:p>
            <a:fld id="{03F41C87-7AD9-4845-A077-840E4A0F3F06}" type="datetimeFigureOut">
              <a:rPr lang="en-US"/>
              <a:pPr/>
              <a:t>8/1/2017</a:t>
            </a:fld>
            <a:endParaRP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000">
                <a:solidFill>
                  <a:schemeClr val="tx1"/>
                </a:solidFill>
              </a:defRPr>
            </a:lvl1pPr>
          </a:lstStyle>
          <a:p>
            <a:fld id="{2A013F82-EE5E-44EE-A61D-E31C6657F26F}" type="slidenum">
              <a:rPr/>
              <a:pPr/>
              <a:t>‹#›</a:t>
            </a:fld>
            <a:endParaRPr/>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50000"/>
            <a:lumOff val="5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50000"/>
            <a:lumOff val="5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Putting the “Fun” into Fundraising</a:t>
            </a:r>
            <a:endParaRPr lang="en-US" dirty="0"/>
          </a:p>
        </p:txBody>
      </p:sp>
      <p:sp>
        <p:nvSpPr>
          <p:cNvPr id="3" name="Subtitle 2"/>
          <p:cNvSpPr>
            <a:spLocks noGrp="1"/>
          </p:cNvSpPr>
          <p:nvPr>
            <p:ph type="subTitle" idx="1"/>
          </p:nvPr>
        </p:nvSpPr>
        <p:spPr/>
        <p:txBody>
          <a:bodyPr/>
          <a:lstStyle/>
          <a:p>
            <a:r>
              <a:rPr lang="en-US" dirty="0" smtClean="0"/>
              <a:t>P.E.O. Ohio State Convention 2017</a:t>
            </a:r>
            <a:endParaRPr lang="en-US"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Hear from YOU</a:t>
            </a:r>
            <a:endParaRPr lang="en-US" dirty="0"/>
          </a:p>
        </p:txBody>
      </p:sp>
    </p:spTree>
    <p:extLst>
      <p:ext uri="{BB962C8B-B14F-4D97-AF65-F5344CB8AC3E}">
        <p14:creationId xmlns:p14="http://schemas.microsoft.com/office/powerpoint/2010/main" val="38891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63183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Agenda</a:t>
            </a:r>
            <a:endParaRPr lang="en-US" dirty="0"/>
          </a:p>
        </p:txBody>
      </p:sp>
      <p:sp>
        <p:nvSpPr>
          <p:cNvPr id="14" name="Content Placeholder 13"/>
          <p:cNvSpPr>
            <a:spLocks noGrp="1"/>
          </p:cNvSpPr>
          <p:nvPr>
            <p:ph idx="1"/>
          </p:nvPr>
        </p:nvSpPr>
        <p:spPr/>
        <p:txBody>
          <a:bodyPr/>
          <a:lstStyle/>
          <a:p>
            <a:r>
              <a:rPr lang="en-US" dirty="0"/>
              <a:t>How to Create Successful and “Fun” Fundraisers</a:t>
            </a:r>
          </a:p>
          <a:p>
            <a:r>
              <a:rPr lang="en-US" dirty="0" smtClean="0"/>
              <a:t>Opportunity </a:t>
            </a:r>
            <a:r>
              <a:rPr lang="en-US" dirty="0"/>
              <a:t>to hear about some great fundraising ideas </a:t>
            </a:r>
            <a:r>
              <a:rPr lang="en-US" dirty="0" smtClean="0"/>
              <a:t>done </a:t>
            </a:r>
            <a:r>
              <a:rPr lang="en-US" dirty="0"/>
              <a:t>by other groups</a:t>
            </a:r>
          </a:p>
          <a:p>
            <a:r>
              <a:rPr lang="en-US" dirty="0" smtClean="0"/>
              <a:t>Generate </a:t>
            </a:r>
            <a:r>
              <a:rPr lang="en-US" dirty="0"/>
              <a:t>some new ideas of your own.</a:t>
            </a:r>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Create Successful and “Fun” Fundraisers </a:t>
            </a:r>
            <a:endParaRPr lang="en-US" dirty="0"/>
          </a:p>
        </p:txBody>
      </p:sp>
      <p:sp>
        <p:nvSpPr>
          <p:cNvPr id="3" name="Content Placeholder 2"/>
          <p:cNvSpPr>
            <a:spLocks noGrp="1"/>
          </p:cNvSpPr>
          <p:nvPr>
            <p:ph idx="1"/>
          </p:nvPr>
        </p:nvSpPr>
        <p:spPr/>
        <p:txBody>
          <a:bodyPr/>
          <a:lstStyle/>
          <a:p>
            <a:r>
              <a:rPr lang="en-US" dirty="0" smtClean="0"/>
              <a:t>Know the Rules</a:t>
            </a:r>
          </a:p>
          <a:p>
            <a:r>
              <a:rPr lang="en-US" dirty="0" smtClean="0"/>
              <a:t>Timing</a:t>
            </a:r>
          </a:p>
          <a:p>
            <a:r>
              <a:rPr lang="en-US" dirty="0" smtClean="0"/>
              <a:t>Share the Work Load</a:t>
            </a:r>
          </a:p>
          <a:p>
            <a:r>
              <a:rPr lang="en-US" dirty="0" smtClean="0"/>
              <a:t>It’s All in the Details</a:t>
            </a:r>
          </a:p>
          <a:p>
            <a:r>
              <a:rPr lang="en-US" dirty="0" smtClean="0"/>
              <a:t>Build in Elements of Fun</a:t>
            </a:r>
            <a:endParaRPr lang="en-US" dirty="0"/>
          </a:p>
        </p:txBody>
      </p:sp>
    </p:spTree>
    <p:extLst>
      <p:ext uri="{BB962C8B-B14F-4D97-AF65-F5344CB8AC3E}">
        <p14:creationId xmlns:p14="http://schemas.microsoft.com/office/powerpoint/2010/main" val="97033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the Rules</a:t>
            </a:r>
            <a:endParaRPr lang="en-US" dirty="0"/>
          </a:p>
        </p:txBody>
      </p:sp>
    </p:spTree>
    <p:extLst>
      <p:ext uri="{BB962C8B-B14F-4D97-AF65-F5344CB8AC3E}">
        <p14:creationId xmlns:p14="http://schemas.microsoft.com/office/powerpoint/2010/main" val="415083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a:t>
            </a:r>
            <a:endParaRPr lang="en-US" dirty="0"/>
          </a:p>
        </p:txBody>
      </p:sp>
      <p:sp>
        <p:nvSpPr>
          <p:cNvPr id="3" name="Content Placeholder 2"/>
          <p:cNvSpPr>
            <a:spLocks noGrp="1"/>
          </p:cNvSpPr>
          <p:nvPr>
            <p:ph idx="1"/>
          </p:nvPr>
        </p:nvSpPr>
        <p:spPr/>
        <p:txBody>
          <a:bodyPr/>
          <a:lstStyle/>
          <a:p>
            <a:pPr marL="0" indent="0">
              <a:buNone/>
            </a:pPr>
            <a:r>
              <a:rPr lang="en-US" i="1" dirty="0"/>
              <a:t>Chapter EV had a wonderful idea for a Silent Auction Dinner.  They held their event in February on a Saturday night on President’s Day weekend.  They had access to a Club House room that evening and felt this would help keep their costs down. There was a group of five members in their chapter who did all the planning and they asked chapter members to sell tickets.  They had 50 seats available but unfortunately their members were only able to sell 30 tickets.  Many people were out of town that weekend due to the holiday on the Monday.  On the night of the event, their town was hit with three inches of snow fall.  Unfortunately, only 21 people showed up and a lot of food went to waste.  In the end, they only made $100.00 profit after all expenses and it was a lot of work.  No one is willing to do that again. </a:t>
            </a:r>
            <a:endParaRPr lang="en-US" dirty="0"/>
          </a:p>
          <a:p>
            <a:endParaRPr lang="en-US" dirty="0"/>
          </a:p>
        </p:txBody>
      </p:sp>
    </p:spTree>
    <p:extLst>
      <p:ext uri="{BB962C8B-B14F-4D97-AF65-F5344CB8AC3E}">
        <p14:creationId xmlns:p14="http://schemas.microsoft.com/office/powerpoint/2010/main" val="59826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the Work Load</a:t>
            </a:r>
            <a:endParaRPr lang="en-US" dirty="0"/>
          </a:p>
        </p:txBody>
      </p:sp>
    </p:spTree>
    <p:extLst>
      <p:ext uri="{BB962C8B-B14F-4D97-AF65-F5344CB8AC3E}">
        <p14:creationId xmlns:p14="http://schemas.microsoft.com/office/powerpoint/2010/main" val="164403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in the Details</a:t>
            </a:r>
            <a:endParaRPr lang="en-US" dirty="0"/>
          </a:p>
        </p:txBody>
      </p:sp>
    </p:spTree>
    <p:extLst>
      <p:ext uri="{BB962C8B-B14F-4D97-AF65-F5344CB8AC3E}">
        <p14:creationId xmlns:p14="http://schemas.microsoft.com/office/powerpoint/2010/main" val="339004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in Elements of “Fun”</a:t>
            </a:r>
            <a:endParaRPr lang="en-US" dirty="0"/>
          </a:p>
        </p:txBody>
      </p:sp>
      <p:sp>
        <p:nvSpPr>
          <p:cNvPr id="7" name="Content Placeholder 6"/>
          <p:cNvSpPr>
            <a:spLocks noGrp="1"/>
          </p:cNvSpPr>
          <p:nvPr>
            <p:ph idx="1"/>
          </p:nvPr>
        </p:nvSpPr>
        <p:spPr/>
        <p:txBody>
          <a:bodyPr>
            <a:normAutofit/>
          </a:bodyPr>
          <a:lstStyle/>
          <a:p>
            <a:pPr lvl="1"/>
            <a:r>
              <a:rPr lang="en-US" dirty="0"/>
              <a:t>Make planning </a:t>
            </a:r>
            <a:r>
              <a:rPr lang="en-US" dirty="0" smtClean="0"/>
              <a:t>fun</a:t>
            </a:r>
            <a:endParaRPr lang="en-US" sz="1600" dirty="0"/>
          </a:p>
          <a:p>
            <a:pPr lvl="1"/>
            <a:r>
              <a:rPr lang="en-US" dirty="0"/>
              <a:t>Involve the newest members of your chapter</a:t>
            </a:r>
            <a:endParaRPr lang="en-US" sz="1800" dirty="0"/>
          </a:p>
          <a:p>
            <a:pPr lvl="1"/>
            <a:r>
              <a:rPr lang="en-US" dirty="0" smtClean="0"/>
              <a:t>Incorporate </a:t>
            </a:r>
            <a:r>
              <a:rPr lang="en-US" dirty="0"/>
              <a:t>social opportunities into your fundraisers</a:t>
            </a:r>
            <a:endParaRPr lang="en-US" sz="1800" dirty="0"/>
          </a:p>
          <a:p>
            <a:pPr lvl="1"/>
            <a:r>
              <a:rPr lang="en-US" dirty="0" smtClean="0"/>
              <a:t>Involve </a:t>
            </a:r>
            <a:r>
              <a:rPr lang="en-US" dirty="0"/>
              <a:t>Family Members</a:t>
            </a:r>
            <a:endParaRPr lang="en-US" sz="1800" dirty="0"/>
          </a:p>
          <a:p>
            <a:pPr lvl="1"/>
            <a:r>
              <a:rPr lang="en-US" dirty="0" smtClean="0"/>
              <a:t>Make </a:t>
            </a:r>
            <a:r>
              <a:rPr lang="en-US" dirty="0"/>
              <a:t>a Fundraiser part of your chapter tradition and celebrate this tradition</a:t>
            </a:r>
            <a:endParaRPr lang="en-US" sz="1800" dirty="0"/>
          </a:p>
          <a:p>
            <a:endParaRPr lang="en-US" dirty="0"/>
          </a:p>
        </p:txBody>
      </p:sp>
    </p:spTree>
    <p:extLst>
      <p:ext uri="{BB962C8B-B14F-4D97-AF65-F5344CB8AC3E}">
        <p14:creationId xmlns:p14="http://schemas.microsoft.com/office/powerpoint/2010/main" val="381718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Hear from Others</a:t>
            </a:r>
            <a:endParaRPr lang="en-US" dirty="0"/>
          </a:p>
        </p:txBody>
      </p:sp>
    </p:spTree>
    <p:extLst>
      <p:ext uri="{BB962C8B-B14F-4D97-AF65-F5344CB8AC3E}">
        <p14:creationId xmlns:p14="http://schemas.microsoft.com/office/powerpoint/2010/main" val="10286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CF527E-FFB0-4DB9-A7A4-39065878ED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Currency symbols presentation (widescreen)</Template>
  <TotalTime>0</TotalTime>
  <Words>465</Words>
  <Application>Microsoft Office PowerPoint</Application>
  <PresentationFormat>Custom</PresentationFormat>
  <Paragraphs>37</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Cambria</vt:lpstr>
      <vt:lpstr>Currency Symbols 16x9</vt:lpstr>
      <vt:lpstr>Putting the “Fun” into Fundraising</vt:lpstr>
      <vt:lpstr>Agenda</vt:lpstr>
      <vt:lpstr>How to Create Successful and “Fun” Fundraisers </vt:lpstr>
      <vt:lpstr>Know the Rules</vt:lpstr>
      <vt:lpstr>Timing </vt:lpstr>
      <vt:lpstr>Share the Work Load</vt:lpstr>
      <vt:lpstr>It’s all in the Details</vt:lpstr>
      <vt:lpstr>Build in Elements of “Fun”</vt:lpstr>
      <vt:lpstr>Let’s Hear from Others</vt:lpstr>
      <vt:lpstr>Let’s Hear from YOU</vt:lpstr>
      <vt:lpstr>Thank you!</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2017-01-09T21:01:36Z</dcterms:created>
  <dcterms:modified xsi:type="dcterms:W3CDTF">2017-08-01T14:40:48Z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TC028952629991</vt:lpwstr>
  </property>
</Properties>
</file>